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AEBBCC-CA58-4016-AA92-3F5F7348518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410BD-901E-4363-9C0C-A23742E9187F}" type="datetimeFigureOut">
              <a:rPr lang="nl-NL" smtClean="0"/>
              <a:t>27-5-2010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F7F3A-A134-4077-A4EA-C93784D4109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blik.nl/media/5408786" TargetMode="External"/><Relationship Id="rId2" Type="http://schemas.openxmlformats.org/officeDocument/2006/relationships/hyperlink" Target="http://www.teleblik.nl/media/475551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blik.nl/media/301945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3" name="Picture 5" descr="97890064828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nl-NL" sz="2800"/>
              <a:t>ED01: Politieke Besluitvorming / weging 40 /   H</a:t>
            </a:r>
          </a:p>
          <a:p>
            <a:endParaRPr lang="nl-NL" sz="2800"/>
          </a:p>
          <a:p>
            <a:r>
              <a:rPr lang="nl-NL" sz="2800"/>
              <a:t>ED02: Werk (verzorgingsstaat)/ weging 30 /    H</a:t>
            </a:r>
          </a:p>
          <a:p>
            <a:endParaRPr lang="nl-NL" sz="2800"/>
          </a:p>
          <a:p>
            <a:r>
              <a:rPr lang="nl-NL" sz="2800"/>
              <a:t>ED03:  Criminaliteit (PO)         / weging 20 /     NH</a:t>
            </a:r>
          </a:p>
          <a:p>
            <a:endParaRPr lang="nl-NL" sz="2800"/>
          </a:p>
          <a:p>
            <a:r>
              <a:rPr lang="nl-NL" sz="2800"/>
              <a:t>ED04: Procescijfer                   /  weging 10 /    NH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Nederlandse staat</a:t>
            </a:r>
          </a:p>
        </p:txBody>
      </p:sp>
      <p:graphicFrame>
        <p:nvGraphicFramePr>
          <p:cNvPr id="6163" name="Group 19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507412" cy="5901246"/>
        </p:xfrm>
        <a:graphic>
          <a:graphicData uri="http://schemas.openxmlformats.org/drawingml/2006/table">
            <a:tbl>
              <a:tblPr/>
              <a:tblGrid>
                <a:gridCol w="4254500"/>
                <a:gridCol w="4252912"/>
              </a:tblGrid>
              <a:tr h="1036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Nachtwakersstaat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Verzorgingsstaat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eeuw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geweldsmonopolie van de overheid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staat centraal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Overheid zorgt voor binnen- 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buitenlandse veiligheid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Burgers betalen belasting om 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veiligheidstaak van de overheid te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kunnen financieren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censuskiesrecht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20e eeuw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Zorg dragen voor welzijn en verdeling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van welvaart staat centraal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dmv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‘algemeen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kiesrecht’kunnen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alle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burgers, rijk of arm, via verkiezingen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invloed uitoefenen op de besluitvorming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Burgers betalen belasting om ‘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staatstaken’als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onderwijs, sociale zekerheid etc. te kunnen financieren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Particulier initiatief van burgers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57190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572560" cy="4781568"/>
          </a:xfrm>
        </p:spPr>
        <p:txBody>
          <a:bodyPr>
            <a:normAutofit/>
          </a:bodyPr>
          <a:lstStyle/>
          <a:p>
            <a:pPr algn="l"/>
            <a:r>
              <a:rPr lang="nl-NL" sz="1600" dirty="0" smtClean="0"/>
              <a:t>De bemoeienis van de overheid met het sociale welzijn van haar onderdanen kwam vooral voort uit:</a:t>
            </a:r>
          </a:p>
          <a:p>
            <a:pPr algn="l"/>
            <a:endParaRPr lang="nl-NL" sz="1600" dirty="0"/>
          </a:p>
          <a:p>
            <a:pPr algn="l"/>
            <a:endParaRPr lang="nl-NL" sz="1600" dirty="0" smtClean="0"/>
          </a:p>
          <a:p>
            <a:pPr algn="l"/>
            <a:endParaRPr lang="nl-NL" sz="1600" dirty="0" smtClean="0"/>
          </a:p>
          <a:p>
            <a:pPr algn="l"/>
            <a:r>
              <a:rPr lang="nl-NL" sz="1600" b="1" dirty="0" smtClean="0"/>
              <a:t>1. Toenemende bewustwording van de maatschappelijke kosten van de industrialisering;</a:t>
            </a:r>
          </a:p>
          <a:p>
            <a:pPr algn="l"/>
            <a:r>
              <a:rPr lang="nl-NL" sz="1600" dirty="0" smtClean="0"/>
              <a:t>    (Roep om regulerende rol van de overheid.) </a:t>
            </a:r>
          </a:p>
          <a:p>
            <a:pPr algn="l">
              <a:buFontTx/>
              <a:buChar char="-"/>
            </a:pPr>
            <a:endParaRPr lang="nl-NL" sz="1600" dirty="0"/>
          </a:p>
          <a:p>
            <a:pPr algn="l">
              <a:buFontTx/>
              <a:buChar char="-"/>
            </a:pPr>
            <a:endParaRPr lang="nl-NL" sz="1600" dirty="0"/>
          </a:p>
          <a:p>
            <a:pPr algn="l">
              <a:buFontTx/>
              <a:buChar char="-"/>
            </a:pPr>
            <a:r>
              <a:rPr lang="nl-NL" sz="1600" b="1" dirty="0" smtClean="0"/>
              <a:t>2. Het gevaar van maatschappelijke onrust.</a:t>
            </a:r>
          </a:p>
          <a:p>
            <a:pPr algn="l"/>
            <a:r>
              <a:rPr lang="nl-NL" sz="1600" dirty="0"/>
              <a:t> </a:t>
            </a:r>
            <a:r>
              <a:rPr lang="nl-NL" sz="1600" dirty="0" smtClean="0"/>
              <a:t>    Men sprak over de ‘Sociale </a:t>
            </a:r>
            <a:r>
              <a:rPr lang="nl-NL" sz="1600" dirty="0" err="1" smtClean="0"/>
              <a:t>quaestie</a:t>
            </a:r>
            <a:r>
              <a:rPr lang="nl-NL" sz="1600" dirty="0" smtClean="0"/>
              <a:t>’, </a:t>
            </a:r>
          </a:p>
          <a:p>
            <a:pPr algn="l"/>
            <a:r>
              <a:rPr lang="nl-NL" sz="1600" dirty="0"/>
              <a:t> </a:t>
            </a:r>
            <a:r>
              <a:rPr lang="nl-NL" sz="1600" dirty="0" smtClean="0"/>
              <a:t>    Politici werden zich bewust van de noodzaak van overheidsmaatregelen</a:t>
            </a:r>
            <a:endParaRPr lang="nl-NL" sz="1600" dirty="0"/>
          </a:p>
          <a:p>
            <a:pPr algn="l">
              <a:buFontTx/>
              <a:buChar char="-"/>
            </a:pPr>
            <a:endParaRPr lang="nl-NL" sz="1600" dirty="0" smtClean="0"/>
          </a:p>
          <a:p>
            <a:pPr algn="l"/>
            <a:endParaRPr lang="nl-NL" sz="1600" dirty="0"/>
          </a:p>
          <a:p>
            <a:pPr algn="l"/>
            <a:r>
              <a:rPr lang="nl-NL" sz="1600" b="1" dirty="0" smtClean="0"/>
              <a:t>3. Toenemende invloed van de arbeidersbeweging.  </a:t>
            </a:r>
          </a:p>
          <a:p>
            <a:pPr algn="l"/>
            <a:r>
              <a:rPr lang="nl-NL" sz="1600" dirty="0" smtClean="0"/>
              <a:t>    Belangenbehartiging werknemers door vakbonden. </a:t>
            </a:r>
          </a:p>
          <a:p>
            <a:pPr algn="l">
              <a:buFontTx/>
              <a:buChar char="-"/>
            </a:pPr>
            <a:endParaRPr lang="nl-NL" sz="1600" dirty="0"/>
          </a:p>
          <a:p>
            <a:pPr algn="l">
              <a:buFontTx/>
              <a:buChar char="-"/>
            </a:pPr>
            <a:endParaRPr lang="nl-NL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200" smtClean="0"/>
              <a:t>Eind 19</a:t>
            </a:r>
            <a:r>
              <a:rPr lang="nl-NL" sz="3200" baseline="30000" smtClean="0"/>
              <a:t>e</a:t>
            </a:r>
            <a:r>
              <a:rPr lang="nl-NL" sz="3200" smtClean="0"/>
              <a:t> eeuw: de eerste sociale wetten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sz="1800" smtClean="0"/>
              <a:t>1854: Armenwet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1886: sociale kwestie;parlementaire enqu</a:t>
            </a:r>
            <a:r>
              <a:rPr lang="nl-NL" sz="1800" smtClean="0">
                <a:cs typeface="Arial" charset="0"/>
              </a:rPr>
              <a:t>ê</a:t>
            </a:r>
            <a:r>
              <a:rPr lang="nl-NL" sz="1800" smtClean="0"/>
              <a:t>te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1889: ontstaan arbeidsinspectie en </a:t>
            </a:r>
            <a:br>
              <a:rPr lang="nl-NL" sz="1800" smtClean="0"/>
            </a:br>
            <a:r>
              <a:rPr lang="nl-NL" sz="1800" smtClean="0"/>
              <a:t>           Kinderwetje van Van Houten (1874) effectief??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1895/1914: industrialisering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1900: Leerplichtwet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1901: Ongevallenwet (begin verzorgingsstaat)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1919: Arbeidswet beperkt tot 8 uur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1943: Commissie-Van Rijn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1952: Werkloosheidsverzekering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1956: Algemene ouderdoms wet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1965: Algemene bijstandswet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1967: Wet op de arbeidsongeschiktheidsverzekering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1976: Arbeidsongeschiktheidswet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smtClean="0"/>
              <a:t>1983: sociale rechtsstaat, arbeid werd grondrecht</a:t>
            </a:r>
            <a:endParaRPr lang="nl-NL" sz="1800" u="sng" smtClean="0"/>
          </a:p>
          <a:p>
            <a:pPr eaLnBrk="1" hangingPunct="1">
              <a:lnSpc>
                <a:spcPct val="80000"/>
              </a:lnSpc>
            </a:pPr>
            <a:r>
              <a:rPr lang="nl-NL" sz="1800" u="sng" smtClean="0"/>
              <a:t>Gemengde martkeconomie</a:t>
            </a:r>
            <a:endParaRPr lang="nl-NL" sz="1800" smtClean="0"/>
          </a:p>
          <a:p>
            <a:pPr eaLnBrk="1" hangingPunct="1">
              <a:lnSpc>
                <a:spcPct val="80000"/>
              </a:lnSpc>
            </a:pPr>
            <a:endParaRPr lang="nl-NL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2800" smtClean="0"/>
              <a:t>Politieke stromingen over de ‘sociale wetgeving’</a:t>
            </a:r>
            <a:r>
              <a:rPr lang="nl-NL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u="sng" dirty="0" smtClean="0"/>
          </a:p>
          <a:p>
            <a:pPr eaLnBrk="1" hangingPunct="1"/>
            <a:r>
              <a:rPr lang="nl-NL" u="sng" dirty="0" smtClean="0"/>
              <a:t>Socialisten</a:t>
            </a:r>
            <a:r>
              <a:rPr lang="nl-NL" dirty="0" smtClean="0"/>
              <a:t>: sterkere rechtspositie </a:t>
            </a:r>
            <a:br>
              <a:rPr lang="nl-NL" dirty="0" smtClean="0"/>
            </a:br>
            <a:r>
              <a:rPr lang="nl-NL" dirty="0" smtClean="0"/>
              <a:t>en betere leefomstandigheden</a:t>
            </a:r>
          </a:p>
          <a:p>
            <a:pPr eaLnBrk="1" hangingPunct="1"/>
            <a:r>
              <a:rPr lang="nl-NL" u="sng" dirty="0" smtClean="0"/>
              <a:t>Confessionelen</a:t>
            </a:r>
            <a:r>
              <a:rPr lang="nl-NL" dirty="0" smtClean="0"/>
              <a:t>: zwakkere betere </a:t>
            </a:r>
            <a:br>
              <a:rPr lang="nl-NL" dirty="0" smtClean="0"/>
            </a:br>
            <a:r>
              <a:rPr lang="nl-NL" dirty="0" smtClean="0"/>
              <a:t>bescherming, corporatisme (</a:t>
            </a:r>
            <a:r>
              <a:rPr lang="nl-NL" dirty="0" err="1" smtClean="0"/>
              <a:t>blz</a:t>
            </a:r>
            <a:r>
              <a:rPr lang="nl-NL" dirty="0" smtClean="0"/>
              <a:t> 129)</a:t>
            </a:r>
            <a:endParaRPr lang="nl-NL" dirty="0" smtClean="0"/>
          </a:p>
          <a:p>
            <a:pPr eaLnBrk="1" hangingPunct="1"/>
            <a:r>
              <a:rPr lang="nl-NL" u="sng" dirty="0" smtClean="0"/>
              <a:t>liberalen</a:t>
            </a:r>
            <a:r>
              <a:rPr lang="nl-NL" dirty="0" smtClean="0"/>
              <a:t>: armoede dus criminaliteit </a:t>
            </a:r>
            <a:br>
              <a:rPr lang="nl-NL" dirty="0" smtClean="0"/>
            </a:br>
            <a:r>
              <a:rPr lang="nl-NL" dirty="0" smtClean="0"/>
              <a:t>moet verminderen</a:t>
            </a:r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hlinkClick r:id="rId2"/>
              </a:rPr>
              <a:t>http://www.teleblik.nl/media/4755512</a:t>
            </a:r>
            <a:endParaRPr lang="nl-NL" sz="2000" dirty="0" smtClean="0"/>
          </a:p>
          <a:p>
            <a:r>
              <a:rPr lang="nl-NL" sz="2000" dirty="0" smtClean="0"/>
              <a:t>Verzorgingsstaat , aspecten van maatschappijleer</a:t>
            </a:r>
          </a:p>
          <a:p>
            <a:endParaRPr lang="nl-NL" sz="2000" dirty="0"/>
          </a:p>
          <a:p>
            <a:r>
              <a:rPr lang="nl-NL" sz="2000" dirty="0" smtClean="0">
                <a:hlinkClick r:id="rId3"/>
              </a:rPr>
              <a:t>http://www.teleblik.nl/media/5408786</a:t>
            </a:r>
            <a:endParaRPr lang="nl-NL" sz="2000" dirty="0" smtClean="0"/>
          </a:p>
          <a:p>
            <a:r>
              <a:rPr lang="nl-NL" sz="2000" dirty="0" smtClean="0"/>
              <a:t>Werkgevers </a:t>
            </a:r>
            <a:r>
              <a:rPr lang="nl-NL" sz="2000" smtClean="0"/>
              <a:t>en werknemers , 15 min</a:t>
            </a:r>
            <a:endParaRPr lang="nl-N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>
                <a:hlinkClick r:id="rId2"/>
              </a:rPr>
              <a:t>http://www.teleblik.nl/media/3019454</a:t>
            </a:r>
            <a:endParaRPr lang="nl-NL" sz="2400" dirty="0" smtClean="0"/>
          </a:p>
          <a:p>
            <a:pPr>
              <a:buNone/>
            </a:pPr>
            <a:r>
              <a:rPr lang="nl-NL" sz="2400" dirty="0"/>
              <a:t> </a:t>
            </a:r>
            <a:r>
              <a:rPr lang="nl-NL" sz="2400" dirty="0" smtClean="0"/>
              <a:t>    ontstaan en strijd van de arbeidersbeweging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endParaRPr lang="nl-N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269</Words>
  <Application>Microsoft Office PowerPoint</Application>
  <PresentationFormat>Diavoorstelling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PTA</vt:lpstr>
      <vt:lpstr>De Nederlandse staat</vt:lpstr>
      <vt:lpstr>Dia 4</vt:lpstr>
      <vt:lpstr>Eind 19e eeuw: de eerste sociale wetten</vt:lpstr>
      <vt:lpstr>Politieke stromingen over de ‘sociale wetgeving’ </vt:lpstr>
      <vt:lpstr>Dia 7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ftm</dc:creator>
  <cp:lastModifiedBy>ftm</cp:lastModifiedBy>
  <cp:revision>4</cp:revision>
  <dcterms:created xsi:type="dcterms:W3CDTF">2010-05-27T06:36:46Z</dcterms:created>
  <dcterms:modified xsi:type="dcterms:W3CDTF">2010-05-27T07:07:22Z</dcterms:modified>
</cp:coreProperties>
</file>